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小林　智成" initials="小林　智成" lastIdx="0" clrIdx="0">
    <p:extLst>
      <p:ext uri="{19B8F6BF-5375-455C-9EA6-DF929625EA0E}">
        <p15:presenceInfo xmlns:p15="http://schemas.microsoft.com/office/powerpoint/2012/main" userId="S-1-5-21-1541771364-2437677120-2137657205-295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9900"/>
    <a:srgbClr val="CCFF33"/>
    <a:srgbClr val="CCECFF"/>
    <a:srgbClr val="FFFF66"/>
    <a:srgbClr val="FF9933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50" autoAdjust="0"/>
    <p:restoredTop sz="94660"/>
  </p:normalViewPr>
  <p:slideViewPr>
    <p:cSldViewPr>
      <p:cViewPr varScale="1">
        <p:scale>
          <a:sx n="110" d="100"/>
          <a:sy n="110" d="100"/>
        </p:scale>
        <p:origin x="1242" y="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448" cy="49783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643" y="1"/>
            <a:ext cx="2945448" cy="49783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B03D5A12-A785-4CFA-8D57-76D01F5887E1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085" y="4777027"/>
            <a:ext cx="5437506" cy="3908187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800"/>
            <a:ext cx="2945448" cy="497838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643" y="9428800"/>
            <a:ext cx="2945448" cy="497838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B1A518F7-9CC5-439C-B53D-1EFE593DAE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27238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A518F7-9CC5-439C-B53D-1EFE593DAE0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39189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689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9206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3069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5348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1021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1246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5281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2964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65138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4082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48175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228FF-F5DE-4902-BDCA-8A7C74C9243A}" type="datetimeFigureOut">
              <a:rPr kumimoji="1" lang="ja-JP" altLang="en-US" smtClean="0"/>
              <a:t>2021/3/23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0C76D-7693-44AE-8DFC-96351AAF9FF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9199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グループ化 44">
            <a:extLst>
              <a:ext uri="{FF2B5EF4-FFF2-40B4-BE49-F238E27FC236}">
                <a16:creationId xmlns:a16="http://schemas.microsoft.com/office/drawing/2014/main" xmlns="" id="{E2DE4BD8-4006-464B-9451-8BC68D94C5DA}"/>
              </a:ext>
            </a:extLst>
          </p:cNvPr>
          <p:cNvGrpSpPr/>
          <p:nvPr/>
        </p:nvGrpSpPr>
        <p:grpSpPr>
          <a:xfrm>
            <a:off x="56457" y="5517231"/>
            <a:ext cx="4788000" cy="1165933"/>
            <a:chOff x="5017687" y="739210"/>
            <a:chExt cx="4800181" cy="1572875"/>
          </a:xfrm>
        </p:grpSpPr>
        <p:sp>
          <p:nvSpPr>
            <p:cNvPr id="46" name="正方形/長方形 45">
              <a:extLst>
                <a:ext uri="{FF2B5EF4-FFF2-40B4-BE49-F238E27FC236}">
                  <a16:creationId xmlns:a16="http://schemas.microsoft.com/office/drawing/2014/main" xmlns="" id="{E261B90F-9AFD-4F94-B141-2016955B1C6A}"/>
                </a:ext>
              </a:extLst>
            </p:cNvPr>
            <p:cNvSpPr/>
            <p:nvPr/>
          </p:nvSpPr>
          <p:spPr>
            <a:xfrm>
              <a:off x="5089695" y="811218"/>
              <a:ext cx="4728173" cy="1500867"/>
            </a:xfrm>
            <a:prstGeom prst="rect">
              <a:avLst/>
            </a:prstGeom>
            <a:solidFill>
              <a:srgbClr val="FFCC66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" name="正方形/長方形 46">
              <a:extLst>
                <a:ext uri="{FF2B5EF4-FFF2-40B4-BE49-F238E27FC236}">
                  <a16:creationId xmlns:a16="http://schemas.microsoft.com/office/drawing/2014/main" xmlns="" id="{52C8C5B8-4AD7-4075-947F-3086BACA1C76}"/>
                </a:ext>
              </a:extLst>
            </p:cNvPr>
            <p:cNvSpPr/>
            <p:nvPr/>
          </p:nvSpPr>
          <p:spPr>
            <a:xfrm>
              <a:off x="5017687" y="739210"/>
              <a:ext cx="4728173" cy="150086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</p:grpSp>
      <p:grpSp>
        <p:nvGrpSpPr>
          <p:cNvPr id="42" name="グループ化 41">
            <a:extLst>
              <a:ext uri="{FF2B5EF4-FFF2-40B4-BE49-F238E27FC236}">
                <a16:creationId xmlns:a16="http://schemas.microsoft.com/office/drawing/2014/main" xmlns="" id="{A9E7D291-1401-44A5-8BC1-323C38FE550F}"/>
              </a:ext>
            </a:extLst>
          </p:cNvPr>
          <p:cNvGrpSpPr/>
          <p:nvPr/>
        </p:nvGrpSpPr>
        <p:grpSpPr>
          <a:xfrm>
            <a:off x="4953000" y="5515092"/>
            <a:ext cx="4872189" cy="1168074"/>
            <a:chOff x="5017687" y="2407083"/>
            <a:chExt cx="4800181" cy="4334285"/>
          </a:xfrm>
        </p:grpSpPr>
        <p:sp>
          <p:nvSpPr>
            <p:cNvPr id="43" name="正方形/長方形 42">
              <a:extLst>
                <a:ext uri="{FF2B5EF4-FFF2-40B4-BE49-F238E27FC236}">
                  <a16:creationId xmlns:a16="http://schemas.microsoft.com/office/drawing/2014/main" xmlns="" id="{4EE093E6-E46D-4960-85A1-1745190C97C0}"/>
                </a:ext>
              </a:extLst>
            </p:cNvPr>
            <p:cNvSpPr/>
            <p:nvPr/>
          </p:nvSpPr>
          <p:spPr>
            <a:xfrm>
              <a:off x="5089695" y="2479091"/>
              <a:ext cx="4728173" cy="4262277"/>
            </a:xfrm>
            <a:prstGeom prst="rect">
              <a:avLst/>
            </a:prstGeom>
            <a:solidFill>
              <a:srgbClr val="FFCC66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4" name="正方形/長方形 43">
              <a:extLst>
                <a:ext uri="{FF2B5EF4-FFF2-40B4-BE49-F238E27FC236}">
                  <a16:creationId xmlns:a16="http://schemas.microsoft.com/office/drawing/2014/main" xmlns="" id="{7D219291-DDB7-4491-8F7B-DEFDC479030A}"/>
                </a:ext>
              </a:extLst>
            </p:cNvPr>
            <p:cNvSpPr/>
            <p:nvPr/>
          </p:nvSpPr>
          <p:spPr>
            <a:xfrm>
              <a:off x="5017687" y="2407083"/>
              <a:ext cx="4728173" cy="426227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xmlns="" id="{48BD96EB-3E54-4175-AD91-14380381FA82}"/>
              </a:ext>
            </a:extLst>
          </p:cNvPr>
          <p:cNvGrpSpPr/>
          <p:nvPr/>
        </p:nvGrpSpPr>
        <p:grpSpPr>
          <a:xfrm>
            <a:off x="4953000" y="737321"/>
            <a:ext cx="4860000" cy="4661137"/>
            <a:chOff x="5017687" y="2407083"/>
            <a:chExt cx="4800181" cy="4334285"/>
          </a:xfrm>
        </p:grpSpPr>
        <p:sp>
          <p:nvSpPr>
            <p:cNvPr id="36" name="正方形/長方形 35"/>
            <p:cNvSpPr/>
            <p:nvPr/>
          </p:nvSpPr>
          <p:spPr>
            <a:xfrm>
              <a:off x="5089695" y="2479091"/>
              <a:ext cx="4728173" cy="4262277"/>
            </a:xfrm>
            <a:prstGeom prst="rect">
              <a:avLst/>
            </a:prstGeom>
            <a:solidFill>
              <a:srgbClr val="FFCC66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9" name="正方形/長方形 38"/>
            <p:cNvSpPr/>
            <p:nvPr/>
          </p:nvSpPr>
          <p:spPr>
            <a:xfrm>
              <a:off x="5017687" y="2407083"/>
              <a:ext cx="4728173" cy="426227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3" name="グループ化 2">
            <a:extLst>
              <a:ext uri="{FF2B5EF4-FFF2-40B4-BE49-F238E27FC236}">
                <a16:creationId xmlns:a16="http://schemas.microsoft.com/office/drawing/2014/main" xmlns="" id="{F2257A4F-9CB2-4EEC-9185-7681CC5EFD04}"/>
              </a:ext>
            </a:extLst>
          </p:cNvPr>
          <p:cNvGrpSpPr/>
          <p:nvPr/>
        </p:nvGrpSpPr>
        <p:grpSpPr>
          <a:xfrm>
            <a:off x="56456" y="3414228"/>
            <a:ext cx="4788000" cy="1995862"/>
            <a:chOff x="5017687" y="739210"/>
            <a:chExt cx="4800181" cy="1572875"/>
          </a:xfrm>
        </p:grpSpPr>
        <p:sp>
          <p:nvSpPr>
            <p:cNvPr id="32" name="正方形/長方形 31"/>
            <p:cNvSpPr/>
            <p:nvPr/>
          </p:nvSpPr>
          <p:spPr>
            <a:xfrm>
              <a:off x="5089695" y="811218"/>
              <a:ext cx="4728173" cy="1500867"/>
            </a:xfrm>
            <a:prstGeom prst="rect">
              <a:avLst/>
            </a:prstGeom>
            <a:solidFill>
              <a:srgbClr val="FFCC66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5" name="正方形/長方形 34"/>
            <p:cNvSpPr/>
            <p:nvPr/>
          </p:nvSpPr>
          <p:spPr>
            <a:xfrm>
              <a:off x="5017687" y="739210"/>
              <a:ext cx="4728173" cy="150086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</p:grpSp>
      <p:grpSp>
        <p:nvGrpSpPr>
          <p:cNvPr id="18" name="グループ化 17">
            <a:extLst>
              <a:ext uri="{FF2B5EF4-FFF2-40B4-BE49-F238E27FC236}">
                <a16:creationId xmlns:a16="http://schemas.microsoft.com/office/drawing/2014/main" xmlns="" id="{5A73D2C0-1599-42CC-948F-DCE64145957F}"/>
              </a:ext>
            </a:extLst>
          </p:cNvPr>
          <p:cNvGrpSpPr/>
          <p:nvPr/>
        </p:nvGrpSpPr>
        <p:grpSpPr>
          <a:xfrm>
            <a:off x="56456" y="2170017"/>
            <a:ext cx="4788000" cy="1153108"/>
            <a:chOff x="56456" y="2411596"/>
            <a:chExt cx="4855899" cy="4329772"/>
          </a:xfrm>
        </p:grpSpPr>
        <p:sp>
          <p:nvSpPr>
            <p:cNvPr id="37" name="正方形/長方形 36"/>
            <p:cNvSpPr/>
            <p:nvPr/>
          </p:nvSpPr>
          <p:spPr>
            <a:xfrm>
              <a:off x="128464" y="2483604"/>
              <a:ext cx="4783891" cy="4257764"/>
            </a:xfrm>
            <a:prstGeom prst="rect">
              <a:avLst/>
            </a:prstGeom>
            <a:solidFill>
              <a:srgbClr val="FFCC66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dirty="0"/>
                <a:t>あ</a:t>
              </a:r>
            </a:p>
          </p:txBody>
        </p:sp>
        <p:sp>
          <p:nvSpPr>
            <p:cNvPr id="38" name="正方形/長方形 37"/>
            <p:cNvSpPr/>
            <p:nvPr/>
          </p:nvSpPr>
          <p:spPr>
            <a:xfrm>
              <a:off x="56456" y="2411596"/>
              <a:ext cx="4783891" cy="42577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" name="グループ化 1">
            <a:extLst>
              <a:ext uri="{FF2B5EF4-FFF2-40B4-BE49-F238E27FC236}">
                <a16:creationId xmlns:a16="http://schemas.microsoft.com/office/drawing/2014/main" xmlns="" id="{7421AB73-2F8E-4707-A360-A90BF175FEAB}"/>
              </a:ext>
            </a:extLst>
          </p:cNvPr>
          <p:cNvGrpSpPr/>
          <p:nvPr/>
        </p:nvGrpSpPr>
        <p:grpSpPr>
          <a:xfrm>
            <a:off x="56456" y="739210"/>
            <a:ext cx="4788000" cy="1387171"/>
            <a:chOff x="56456" y="739210"/>
            <a:chExt cx="4855899" cy="1572875"/>
          </a:xfrm>
        </p:grpSpPr>
        <p:sp>
          <p:nvSpPr>
            <p:cNvPr id="33" name="正方形/長方形 32"/>
            <p:cNvSpPr/>
            <p:nvPr/>
          </p:nvSpPr>
          <p:spPr>
            <a:xfrm>
              <a:off x="128464" y="811218"/>
              <a:ext cx="4783891" cy="1500867"/>
            </a:xfrm>
            <a:prstGeom prst="rect">
              <a:avLst/>
            </a:prstGeom>
            <a:solidFill>
              <a:srgbClr val="FFCC66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4" name="正方形/長方形 33"/>
            <p:cNvSpPr/>
            <p:nvPr/>
          </p:nvSpPr>
          <p:spPr>
            <a:xfrm>
              <a:off x="56456" y="739210"/>
              <a:ext cx="4783891" cy="150086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</p:grpSp>
      <p:sp>
        <p:nvSpPr>
          <p:cNvPr id="20" name="正方形/長方形 19"/>
          <p:cNvSpPr/>
          <p:nvPr/>
        </p:nvSpPr>
        <p:spPr>
          <a:xfrm>
            <a:off x="0" y="0"/>
            <a:ext cx="9906000" cy="620688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494090" y="89781"/>
            <a:ext cx="6955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400" b="1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神河</a:t>
            </a:r>
            <a:r>
              <a:rPr lang="ja-JP" altLang="en-US" sz="2400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町</a:t>
            </a:r>
            <a:r>
              <a:rPr kumimoji="1" lang="ja-JP" altLang="en-US" sz="2400" b="1" dirty="0" smtClean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住宅</a:t>
            </a:r>
            <a:r>
              <a:rPr kumimoji="1" lang="ja-JP" altLang="en-US" sz="2400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耐震化緊急促進アクションプログラム</a:t>
            </a: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56456" y="855564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 目的</a:t>
            </a: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56457" y="2204864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２ 位置付け</a:t>
            </a: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8318" y="3501008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３ 取組期間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962579" y="5651956"/>
            <a:ext cx="1646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６ 実績の公表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65613" y="1124744"/>
            <a:ext cx="4571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dirty="0">
                <a:latin typeface="+mn-ea"/>
                <a:cs typeface="メイリオ" panose="020B0604030504040204" pitchFamily="50" charset="-128"/>
              </a:rPr>
              <a:t>　 </a:t>
            </a:r>
            <a:r>
              <a:rPr lang="ja-JP" altLang="en-US" sz="1200" dirty="0" smtClean="0">
                <a:latin typeface="+mn-ea"/>
                <a:cs typeface="メイリオ" panose="020B0604030504040204" pitchFamily="50" charset="-128"/>
              </a:rPr>
              <a:t>神河町住宅</a:t>
            </a:r>
            <a:r>
              <a:rPr lang="ja-JP" altLang="en-US" sz="1200" dirty="0">
                <a:latin typeface="+mn-ea"/>
                <a:cs typeface="メイリオ" panose="020B0604030504040204" pitchFamily="50" charset="-128"/>
              </a:rPr>
              <a:t>耐震化緊急促進アクションプログラム（以下「アクションプログラム」という。）は、 </a:t>
            </a:r>
            <a:r>
              <a:rPr lang="ja-JP" altLang="en-US" sz="1200" dirty="0" smtClean="0">
                <a:latin typeface="+mn-ea"/>
                <a:cs typeface="メイリオ" panose="020B0604030504040204" pitchFamily="50" charset="-128"/>
              </a:rPr>
              <a:t>神河町耐震</a:t>
            </a:r>
            <a:r>
              <a:rPr lang="ja-JP" altLang="en-US" sz="1200" dirty="0">
                <a:latin typeface="+mn-ea"/>
                <a:cs typeface="メイリオ" panose="020B0604030504040204" pitchFamily="50" charset="-128"/>
              </a:rPr>
              <a:t>改修促進計画に定めた目標の達成に向け、住宅の耐震化を一層促進することを目的に策定する。</a:t>
            </a:r>
            <a:endParaRPr lang="en-US" altLang="ja-JP" sz="1200" dirty="0">
              <a:latin typeface="+mn-ea"/>
              <a:cs typeface="メイリオ" panose="020B0604030504040204" pitchFamily="50" charset="-128"/>
            </a:endParaRPr>
          </a:p>
          <a:p>
            <a:endParaRPr kumimoji="1" lang="ja-JP" altLang="en-US" sz="1200" dirty="0">
              <a:latin typeface="+mn-ea"/>
              <a:cs typeface="メイリオ" panose="020B0604030504040204" pitchFamily="50" charset="-128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346816" y="3789040"/>
            <a:ext cx="3022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dirty="0">
                <a:latin typeface="+mn-ea"/>
                <a:cs typeface="メイリオ" panose="020B0604030504040204" pitchFamily="50" charset="-128"/>
              </a:rPr>
              <a:t>令和３年度から令和７年度まで（５年間）</a:t>
            </a:r>
            <a:endParaRPr kumimoji="1" lang="ja-JP" altLang="en-US" sz="1200" dirty="0">
              <a:latin typeface="+mn-ea"/>
              <a:cs typeface="メイリオ" panose="020B0604030504040204" pitchFamily="50" charset="-128"/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5097016" y="5951021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dirty="0"/>
              <a:t>　毎年度、支援目標を設定するとともに、診断実績・改修実績・戸別訪問等の実施及び達成の状況をとりまとめて検証し、ホームページで公表する。</a:t>
            </a:r>
            <a:endParaRPr lang="en-US" altLang="ja-JP" sz="1200" dirty="0"/>
          </a:p>
        </p:txBody>
      </p:sp>
      <p:sp>
        <p:nvSpPr>
          <p:cNvPr id="51" name="テキスト ボックス 50">
            <a:extLst>
              <a:ext uri="{FF2B5EF4-FFF2-40B4-BE49-F238E27FC236}">
                <a16:creationId xmlns:a16="http://schemas.microsoft.com/office/drawing/2014/main" xmlns="" id="{0F231E99-0274-47B1-AEF6-7F6F5E60CF7E}"/>
              </a:ext>
            </a:extLst>
          </p:cNvPr>
          <p:cNvSpPr txBox="1"/>
          <p:nvPr/>
        </p:nvSpPr>
        <p:spPr>
          <a:xfrm>
            <a:off x="46642" y="5589240"/>
            <a:ext cx="2800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４ 対象区域及び対象住宅</a:t>
            </a:r>
          </a:p>
        </p:txBody>
      </p:sp>
      <p:sp>
        <p:nvSpPr>
          <p:cNvPr id="52" name="テキスト ボックス 51">
            <a:extLst>
              <a:ext uri="{FF2B5EF4-FFF2-40B4-BE49-F238E27FC236}">
                <a16:creationId xmlns:a16="http://schemas.microsoft.com/office/drawing/2014/main" xmlns="" id="{BBF499F8-59A7-435D-856E-FC6645B60664}"/>
              </a:ext>
            </a:extLst>
          </p:cNvPr>
          <p:cNvSpPr txBox="1"/>
          <p:nvPr/>
        </p:nvSpPr>
        <p:spPr>
          <a:xfrm>
            <a:off x="272480" y="6165304"/>
            <a:ext cx="4456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dirty="0">
                <a:latin typeface="+mn-ea"/>
                <a:cs typeface="メイリオ" panose="020B0604030504040204" pitchFamily="50" charset="-128"/>
              </a:rPr>
              <a:t>(2) </a:t>
            </a:r>
            <a:r>
              <a:rPr lang="ja-JP" altLang="en-US" sz="1200" dirty="0">
                <a:latin typeface="+mn-ea"/>
                <a:cs typeface="メイリオ" panose="020B0604030504040204" pitchFamily="50" charset="-128"/>
              </a:rPr>
              <a:t>対象住宅　昭和</a:t>
            </a:r>
            <a:r>
              <a:rPr lang="en-US" altLang="ja-JP" sz="1200" dirty="0">
                <a:latin typeface="+mn-ea"/>
                <a:cs typeface="メイリオ" panose="020B0604030504040204" pitchFamily="50" charset="-128"/>
              </a:rPr>
              <a:t>56</a:t>
            </a:r>
            <a:r>
              <a:rPr lang="ja-JP" altLang="en-US" sz="1200" dirty="0">
                <a:latin typeface="+mn-ea"/>
                <a:cs typeface="メイリオ" panose="020B0604030504040204" pitchFamily="50" charset="-128"/>
              </a:rPr>
              <a:t>年５月以前に建築された住宅</a:t>
            </a:r>
          </a:p>
        </p:txBody>
      </p:sp>
      <p:sp>
        <p:nvSpPr>
          <p:cNvPr id="53" name="テキスト ボックス 52">
            <a:extLst>
              <a:ext uri="{FF2B5EF4-FFF2-40B4-BE49-F238E27FC236}">
                <a16:creationId xmlns:a16="http://schemas.microsoft.com/office/drawing/2014/main" xmlns="" id="{463E1E09-B806-49C9-8ED5-1F31AD2F3DF1}"/>
              </a:ext>
            </a:extLst>
          </p:cNvPr>
          <p:cNvSpPr txBox="1"/>
          <p:nvPr/>
        </p:nvSpPr>
        <p:spPr>
          <a:xfrm>
            <a:off x="272480" y="5888305"/>
            <a:ext cx="4456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dirty="0">
                <a:latin typeface="+mn-ea"/>
                <a:cs typeface="メイリオ" panose="020B0604030504040204" pitchFamily="50" charset="-128"/>
              </a:rPr>
              <a:t>(1)</a:t>
            </a:r>
            <a:r>
              <a:rPr lang="ja-JP" altLang="en-US" sz="1200" dirty="0">
                <a:latin typeface="+mn-ea"/>
                <a:cs typeface="メイリオ" panose="020B0604030504040204" pitchFamily="50" charset="-128"/>
              </a:rPr>
              <a:t> 対象区域　市（町）内全域</a:t>
            </a:r>
          </a:p>
        </p:txBody>
      </p:sp>
      <p:sp>
        <p:nvSpPr>
          <p:cNvPr id="54" name="テキスト ボックス 53">
            <a:extLst>
              <a:ext uri="{FF2B5EF4-FFF2-40B4-BE49-F238E27FC236}">
                <a16:creationId xmlns:a16="http://schemas.microsoft.com/office/drawing/2014/main" xmlns="" id="{59F1FC9E-0BF3-4EB5-B7F5-1E6BAFCD3A6C}"/>
              </a:ext>
            </a:extLst>
          </p:cNvPr>
          <p:cNvSpPr txBox="1"/>
          <p:nvPr/>
        </p:nvSpPr>
        <p:spPr>
          <a:xfrm>
            <a:off x="4906248" y="836712"/>
            <a:ext cx="4878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５ 耐震化を促進するための普及啓発等の取組</a:t>
            </a:r>
            <a:endParaRPr kumimoji="1" lang="ja-JP" altLang="en-US" b="1" dirty="0">
              <a:solidFill>
                <a:schemeClr val="accent6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xmlns="" id="{61BB4BA1-BAB1-4D68-8C82-1C27075FA4C0}"/>
              </a:ext>
            </a:extLst>
          </p:cNvPr>
          <p:cNvGrpSpPr/>
          <p:nvPr/>
        </p:nvGrpSpPr>
        <p:grpSpPr>
          <a:xfrm>
            <a:off x="4954584" y="3512041"/>
            <a:ext cx="4464496" cy="565031"/>
            <a:chOff x="5025008" y="3512041"/>
            <a:chExt cx="4464496" cy="565031"/>
          </a:xfrm>
        </p:grpSpPr>
        <p:sp>
          <p:nvSpPr>
            <p:cNvPr id="28" name="テキスト ボックス 27"/>
            <p:cNvSpPr txBox="1"/>
            <p:nvPr/>
          </p:nvSpPr>
          <p:spPr>
            <a:xfrm>
              <a:off x="5169024" y="3800073"/>
              <a:ext cx="432048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1200" dirty="0">
                  <a:latin typeface="+mn-ea"/>
                </a:rPr>
                <a:t>・　耐震診断を実施した住民へのヒアリング（電話等）</a:t>
              </a:r>
              <a:endParaRPr lang="ja-JP" altLang="ja-JP" sz="1200" dirty="0">
                <a:latin typeface="+mn-ea"/>
              </a:endParaRPr>
            </a:p>
          </p:txBody>
        </p:sp>
        <p:sp>
          <p:nvSpPr>
            <p:cNvPr id="56" name="テキスト ボックス 55">
              <a:extLst>
                <a:ext uri="{FF2B5EF4-FFF2-40B4-BE49-F238E27FC236}">
                  <a16:creationId xmlns:a16="http://schemas.microsoft.com/office/drawing/2014/main" xmlns="" id="{B9848CA4-A3FC-4482-8977-49D2D3E810CE}"/>
                </a:ext>
              </a:extLst>
            </p:cNvPr>
            <p:cNvSpPr txBox="1"/>
            <p:nvPr/>
          </p:nvSpPr>
          <p:spPr>
            <a:xfrm>
              <a:off x="5025008" y="3512041"/>
              <a:ext cx="439248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b="1" dirty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(3)</a:t>
              </a:r>
              <a:r>
                <a:rPr lang="ja-JP" altLang="en-US" sz="1400" b="1" dirty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耐震診断を実施した住宅所有者に対する取組</a:t>
              </a:r>
              <a:endParaRPr kumimoji="1" lang="ja-JP" altLang="en-US" sz="1400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</p:txBody>
        </p:sp>
      </p:grpSp>
      <p:grpSp>
        <p:nvGrpSpPr>
          <p:cNvPr id="23" name="グループ化 22">
            <a:extLst>
              <a:ext uri="{FF2B5EF4-FFF2-40B4-BE49-F238E27FC236}">
                <a16:creationId xmlns:a16="http://schemas.microsoft.com/office/drawing/2014/main" xmlns="" id="{EFB05DD8-AF1A-4ACE-895A-EC7838403044}"/>
              </a:ext>
            </a:extLst>
          </p:cNvPr>
          <p:cNvGrpSpPr/>
          <p:nvPr/>
        </p:nvGrpSpPr>
        <p:grpSpPr>
          <a:xfrm>
            <a:off x="4954584" y="4201343"/>
            <a:ext cx="4390160" cy="1027857"/>
            <a:chOff x="5025008" y="4201343"/>
            <a:chExt cx="4390160" cy="1027857"/>
          </a:xfrm>
        </p:grpSpPr>
        <p:sp>
          <p:nvSpPr>
            <p:cNvPr id="30" name="テキスト ボックス 29"/>
            <p:cNvSpPr txBox="1"/>
            <p:nvPr/>
          </p:nvSpPr>
          <p:spPr>
            <a:xfrm>
              <a:off x="5169024" y="4427057"/>
              <a:ext cx="4246144" cy="802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ja-JP" altLang="en-US" sz="1200" dirty="0">
                  <a:latin typeface="+mn-ea"/>
                </a:rPr>
                <a:t>・関係団体と連携した耐震改修業者向けの技術講習会の実施</a:t>
              </a:r>
              <a:endParaRPr lang="en-US" altLang="ja-JP" sz="1200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ja-JP" altLang="en-US" sz="1200" dirty="0">
                  <a:latin typeface="+mn-ea"/>
                </a:rPr>
                <a:t>・登録住宅改修業者</a:t>
              </a:r>
              <a:r>
                <a:rPr lang="en-US" altLang="ja-JP" sz="1200" baseline="30000" dirty="0">
                  <a:latin typeface="+mn-ea"/>
                </a:rPr>
                <a:t>※</a:t>
              </a:r>
              <a:r>
                <a:rPr lang="ja-JP" altLang="en-US" sz="1200" dirty="0">
                  <a:latin typeface="+mn-ea"/>
                </a:rPr>
                <a:t>等の情報の住宅所有者への提供</a:t>
              </a:r>
              <a:endParaRPr lang="en-US" altLang="ja-JP" sz="1200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ja-JP" altLang="en-US" sz="800" dirty="0">
                  <a:latin typeface="+mn-ea"/>
                </a:rPr>
                <a:t>　</a:t>
              </a:r>
              <a:r>
                <a:rPr lang="en-US" altLang="ja-JP" sz="800" dirty="0">
                  <a:latin typeface="+mn-ea"/>
                </a:rPr>
                <a:t>※</a:t>
              </a:r>
              <a:r>
                <a:rPr lang="ja-JP" altLang="en-US" sz="800" dirty="0">
                  <a:latin typeface="+mn-ea"/>
                </a:rPr>
                <a:t>兵庫県の住宅改修事業の適正化に関する条例に基づき、知事に登録された住宅改修業者</a:t>
              </a:r>
              <a:endParaRPr lang="en-US" altLang="ja-JP" sz="800" dirty="0">
                <a:latin typeface="+mn-ea"/>
              </a:endParaRPr>
            </a:p>
          </p:txBody>
        </p:sp>
        <p:sp>
          <p:nvSpPr>
            <p:cNvPr id="57" name="テキスト ボックス 56">
              <a:extLst>
                <a:ext uri="{FF2B5EF4-FFF2-40B4-BE49-F238E27FC236}">
                  <a16:creationId xmlns:a16="http://schemas.microsoft.com/office/drawing/2014/main" xmlns="" id="{588F1B22-7610-4764-A1D0-0416A37E6C0E}"/>
                </a:ext>
              </a:extLst>
            </p:cNvPr>
            <p:cNvSpPr txBox="1"/>
            <p:nvPr/>
          </p:nvSpPr>
          <p:spPr>
            <a:xfrm>
              <a:off x="5025008" y="4201343"/>
              <a:ext cx="374441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b="1" dirty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(4)</a:t>
              </a:r>
              <a:r>
                <a:rPr lang="ja-JP" altLang="en-US" sz="1400" b="1" dirty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改修事業者等に係る取組</a:t>
              </a:r>
              <a:endParaRPr kumimoji="1" lang="ja-JP" altLang="en-US" sz="1400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</p:txBody>
        </p:sp>
      </p:grp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xmlns="" id="{97BB66E7-8AE7-485D-92A2-0DD14A6B7F59}"/>
              </a:ext>
            </a:extLst>
          </p:cNvPr>
          <p:cNvGrpSpPr/>
          <p:nvPr/>
        </p:nvGrpSpPr>
        <p:grpSpPr>
          <a:xfrm>
            <a:off x="4954584" y="1249015"/>
            <a:ext cx="4464496" cy="1087091"/>
            <a:chOff x="5025008" y="1249015"/>
            <a:chExt cx="4464496" cy="1087091"/>
          </a:xfrm>
        </p:grpSpPr>
        <p:sp>
          <p:nvSpPr>
            <p:cNvPr id="29" name="テキスト ボックス 28"/>
            <p:cNvSpPr txBox="1"/>
            <p:nvPr/>
          </p:nvSpPr>
          <p:spPr>
            <a:xfrm>
              <a:off x="5169024" y="1412776"/>
              <a:ext cx="432048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ja-JP" altLang="en-US" sz="1200" dirty="0">
                  <a:latin typeface="+mn-ea"/>
                </a:rPr>
                <a:t>・　</a:t>
              </a:r>
              <a:r>
                <a:rPr lang="ja-JP" altLang="en-US" sz="1200">
                  <a:latin typeface="+mn-ea"/>
                </a:rPr>
                <a:t>住民</a:t>
              </a:r>
              <a:r>
                <a:rPr lang="ja-JP" altLang="en-US" sz="1200" smtClean="0">
                  <a:latin typeface="+mn-ea"/>
                </a:rPr>
                <a:t>説明会の</a:t>
              </a:r>
              <a:r>
                <a:rPr lang="ja-JP" altLang="en-US" sz="1200" dirty="0">
                  <a:latin typeface="+mn-ea"/>
                </a:rPr>
                <a:t>開催</a:t>
              </a:r>
              <a:endParaRPr lang="en-US" altLang="ja-JP" sz="1200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ja-JP" altLang="en-US" sz="1200" dirty="0">
                  <a:latin typeface="+mn-ea"/>
                </a:rPr>
                <a:t>・　広報誌、ホームページ、回覧板等による周知</a:t>
              </a:r>
              <a:endParaRPr lang="en-US" altLang="ja-JP" sz="1200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ja-JP" altLang="en-US" sz="1200" dirty="0">
                  <a:latin typeface="+mn-ea"/>
                </a:rPr>
                <a:t>・　住宅耐震啓発パンフレットの</a:t>
              </a:r>
              <a:r>
                <a:rPr lang="ja-JP" altLang="en-US" sz="1200" dirty="0" smtClean="0">
                  <a:latin typeface="+mn-ea"/>
                </a:rPr>
                <a:t>配布</a:t>
              </a:r>
              <a:endParaRPr lang="en-US" altLang="ja-JP" sz="1200" dirty="0">
                <a:latin typeface="+mn-ea"/>
              </a:endParaRPr>
            </a:p>
          </p:txBody>
        </p:sp>
        <p:sp>
          <p:nvSpPr>
            <p:cNvPr id="58" name="テキスト ボックス 57">
              <a:extLst>
                <a:ext uri="{FF2B5EF4-FFF2-40B4-BE49-F238E27FC236}">
                  <a16:creationId xmlns:a16="http://schemas.microsoft.com/office/drawing/2014/main" xmlns="" id="{C20EBB1B-6EE0-44D2-96C9-04DA732602BB}"/>
                </a:ext>
              </a:extLst>
            </p:cNvPr>
            <p:cNvSpPr txBox="1"/>
            <p:nvPr/>
          </p:nvSpPr>
          <p:spPr>
            <a:xfrm>
              <a:off x="5025008" y="1249015"/>
              <a:ext cx="40324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b="1" dirty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(1)</a:t>
              </a:r>
              <a:r>
                <a:rPr lang="ja-JP" altLang="en-US" sz="1400" b="1" dirty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</a:t>
              </a:r>
              <a:r>
                <a:rPr lang="ja-JP" altLang="en-US" sz="1400" b="1" dirty="0" smtClean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町民</a:t>
              </a:r>
              <a:r>
                <a:rPr lang="ja-JP" altLang="en-US" sz="1400" b="1" dirty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に対する普及・啓発</a:t>
              </a:r>
              <a:endParaRPr kumimoji="1" lang="ja-JP" altLang="en-US" sz="1400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</p:txBody>
        </p:sp>
      </p:grpSp>
      <p:grpSp>
        <p:nvGrpSpPr>
          <p:cNvPr id="17" name="グループ化 16">
            <a:extLst>
              <a:ext uri="{FF2B5EF4-FFF2-40B4-BE49-F238E27FC236}">
                <a16:creationId xmlns:a16="http://schemas.microsoft.com/office/drawing/2014/main" xmlns="" id="{F0BB60F4-1255-4AA3-9CA4-EFC5EBAF7900}"/>
              </a:ext>
            </a:extLst>
          </p:cNvPr>
          <p:cNvGrpSpPr/>
          <p:nvPr/>
        </p:nvGrpSpPr>
        <p:grpSpPr>
          <a:xfrm>
            <a:off x="4953000" y="2617167"/>
            <a:ext cx="4898128" cy="811833"/>
            <a:chOff x="5023424" y="2617167"/>
            <a:chExt cx="4898128" cy="811833"/>
          </a:xfrm>
        </p:grpSpPr>
        <p:sp>
          <p:nvSpPr>
            <p:cNvPr id="8" name="テキスト ボックス 7"/>
            <p:cNvSpPr txBox="1"/>
            <p:nvPr/>
          </p:nvSpPr>
          <p:spPr>
            <a:xfrm>
              <a:off x="5023424" y="2617167"/>
              <a:ext cx="417804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1400" b="1" dirty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(2)</a:t>
              </a:r>
              <a:r>
                <a:rPr lang="ja-JP" altLang="en-US" sz="1400" b="1" dirty="0">
                  <a:solidFill>
                    <a:schemeClr val="accent6">
                      <a:lumMod val="50000"/>
                    </a:schemeClr>
                  </a:solidFill>
                  <a:latin typeface="メイリオ" panose="020B0604030504040204" pitchFamily="50" charset="-128"/>
                  <a:ea typeface="メイリオ" panose="020B0604030504040204" pitchFamily="50" charset="-128"/>
                  <a:cs typeface="メイリオ" panose="020B0604030504040204" pitchFamily="50" charset="-128"/>
                </a:rPr>
                <a:t> 住宅所有者に対する取組</a:t>
              </a:r>
              <a:endParaRPr kumimoji="1" lang="ja-JP" altLang="en-US" sz="1400" b="1" dirty="0">
                <a:solidFill>
                  <a:schemeClr val="accent6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endParaRPr>
            </a:p>
          </p:txBody>
        </p:sp>
        <p:sp>
          <p:nvSpPr>
            <p:cNvPr id="59" name="テキスト ボックス 58">
              <a:extLst>
                <a:ext uri="{FF2B5EF4-FFF2-40B4-BE49-F238E27FC236}">
                  <a16:creationId xmlns:a16="http://schemas.microsoft.com/office/drawing/2014/main" xmlns="" id="{114B1E2F-2AC6-4B98-86D2-B4CACA83B91B}"/>
                </a:ext>
              </a:extLst>
            </p:cNvPr>
            <p:cNvSpPr txBox="1"/>
            <p:nvPr/>
          </p:nvSpPr>
          <p:spPr>
            <a:xfrm>
              <a:off x="5168135" y="2825950"/>
              <a:ext cx="4753417" cy="6030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ja-JP" altLang="en-US" sz="1200" dirty="0">
                  <a:latin typeface="+mn-ea"/>
                </a:rPr>
                <a:t>・　戸別訪問、ダイレクトメール等による働きかけ</a:t>
              </a:r>
              <a:endParaRPr lang="en-US" altLang="ja-JP" sz="1200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ja-JP" altLang="en-US" sz="1200" dirty="0">
                  <a:latin typeface="+mn-ea"/>
                </a:rPr>
                <a:t>・　耐震化の必要性・補助制度を紹介するリーフレット等のポスティング</a:t>
              </a:r>
              <a:endParaRPr lang="en-US" altLang="ja-JP" sz="1200" dirty="0">
                <a:latin typeface="+mn-ea"/>
              </a:endParaRPr>
            </a:p>
          </p:txBody>
        </p:sp>
      </p:grpSp>
      <p:sp>
        <p:nvSpPr>
          <p:cNvPr id="60" name="テキスト ボックス 59">
            <a:extLst>
              <a:ext uri="{FF2B5EF4-FFF2-40B4-BE49-F238E27FC236}">
                <a16:creationId xmlns:a16="http://schemas.microsoft.com/office/drawing/2014/main" xmlns="" id="{D17FDE1A-D390-463D-A711-97BF6628953E}"/>
              </a:ext>
            </a:extLst>
          </p:cNvPr>
          <p:cNvSpPr txBox="1"/>
          <p:nvPr/>
        </p:nvSpPr>
        <p:spPr>
          <a:xfrm>
            <a:off x="237621" y="2492896"/>
            <a:ext cx="4571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dirty="0">
                <a:latin typeface="+mn-ea"/>
                <a:cs typeface="メイリオ" panose="020B0604030504040204" pitchFamily="50" charset="-128"/>
              </a:rPr>
              <a:t>　アクションプログラムは、 </a:t>
            </a:r>
            <a:r>
              <a:rPr lang="ja-JP" altLang="en-US" sz="1200" dirty="0" smtClean="0">
                <a:latin typeface="+mn-ea"/>
                <a:cs typeface="メイリオ" panose="020B0604030504040204" pitchFamily="50" charset="-128"/>
              </a:rPr>
              <a:t>神河町耐震</a:t>
            </a:r>
            <a:r>
              <a:rPr lang="ja-JP" altLang="en-US" sz="1200" dirty="0">
                <a:latin typeface="+mn-ea"/>
                <a:cs typeface="メイリオ" panose="020B0604030504040204" pitchFamily="50" charset="-128"/>
              </a:rPr>
              <a:t>改修促進計画に定めた目標の達成に向け、住宅の耐震化を一層促進するために策定し、同計画の改定時に同計画に位置付けるものとする。</a:t>
            </a:r>
            <a:endParaRPr lang="en-US" altLang="ja-JP" sz="1200" dirty="0">
              <a:latin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48" name="表 47">
            <a:extLst>
              <a:ext uri="{FF2B5EF4-FFF2-40B4-BE49-F238E27FC236}">
                <a16:creationId xmlns:a16="http://schemas.microsoft.com/office/drawing/2014/main" xmlns="" id="{98D69C22-89DD-4E11-9ECA-6065A2F9F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660726"/>
              </p:ext>
            </p:extLst>
          </p:nvPr>
        </p:nvGraphicFramePr>
        <p:xfrm>
          <a:off x="272480" y="4149080"/>
          <a:ext cx="4392492" cy="10191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605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5160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160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1605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1605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160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00798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kumimoji="1" lang="ja-JP" altLang="en-US" sz="1000" dirty="0"/>
                        <a:t>年度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00" dirty="0"/>
                        <a:t>Ｒ２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kumimoji="1" lang="ja-JP" altLang="en-US" sz="1000" dirty="0"/>
                        <a:t>Ｒ３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kumimoji="1" lang="ja-JP" altLang="en-US" sz="1000" dirty="0"/>
                        <a:t>Ｒ４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kumimoji="1" lang="ja-JP" altLang="en-US" sz="1000" dirty="0"/>
                        <a:t>Ｒ５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kumimoji="1" lang="ja-JP" altLang="en-US" sz="1000" dirty="0"/>
                        <a:t>Ｒ６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kumimoji="1" lang="ja-JP" altLang="en-US" sz="1000" dirty="0"/>
                        <a:t>Ｒ７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3425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kumimoji="1" lang="ja-JP" altLang="en-US" sz="1000" dirty="0"/>
                        <a:t>アクションプログラム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kumimoji="1" lang="ja-JP" altLang="en-US" sz="900" dirty="0"/>
                        <a:t>策定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492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kumimoji="1" lang="ja-JP" altLang="en-US" sz="1000" dirty="0"/>
                        <a:t>普及啓発等の取組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kumimoji="1" lang="ja-JP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99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pSp>
        <p:nvGrpSpPr>
          <p:cNvPr id="15" name="グループ化 14">
            <a:extLst>
              <a:ext uri="{FF2B5EF4-FFF2-40B4-BE49-F238E27FC236}">
                <a16:creationId xmlns:a16="http://schemas.microsoft.com/office/drawing/2014/main" xmlns="" id="{F5DF92C8-33A9-426B-BE6F-ED79FC93B545}"/>
              </a:ext>
            </a:extLst>
          </p:cNvPr>
          <p:cNvGrpSpPr/>
          <p:nvPr/>
        </p:nvGrpSpPr>
        <p:grpSpPr>
          <a:xfrm>
            <a:off x="2058608" y="4828128"/>
            <a:ext cx="2592000" cy="230832"/>
            <a:chOff x="2072680" y="4533785"/>
            <a:chExt cx="2592000" cy="230832"/>
          </a:xfrm>
        </p:grpSpPr>
        <p:cxnSp>
          <p:nvCxnSpPr>
            <p:cNvPr id="14" name="直線矢印コネクタ 13">
              <a:extLst>
                <a:ext uri="{FF2B5EF4-FFF2-40B4-BE49-F238E27FC236}">
                  <a16:creationId xmlns:a16="http://schemas.microsoft.com/office/drawing/2014/main" xmlns="" id="{2B1F84FF-0914-46F0-8EF0-3716B1D146EE}"/>
                </a:ext>
              </a:extLst>
            </p:cNvPr>
            <p:cNvCxnSpPr/>
            <p:nvPr/>
          </p:nvCxnSpPr>
          <p:spPr>
            <a:xfrm>
              <a:off x="2072680" y="4725144"/>
              <a:ext cx="2592000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テキスト ボックス 48">
              <a:extLst>
                <a:ext uri="{FF2B5EF4-FFF2-40B4-BE49-F238E27FC236}">
                  <a16:creationId xmlns:a16="http://schemas.microsoft.com/office/drawing/2014/main" xmlns="" id="{C8B2C27B-83A0-4478-B0B9-9A05BF5A1207}"/>
                </a:ext>
              </a:extLst>
            </p:cNvPr>
            <p:cNvSpPr txBox="1"/>
            <p:nvPr/>
          </p:nvSpPr>
          <p:spPr>
            <a:xfrm>
              <a:off x="2216696" y="4533785"/>
              <a:ext cx="230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900" dirty="0">
                  <a:latin typeface="+mn-ea"/>
                  <a:cs typeface="メイリオ" panose="020B0604030504040204" pitchFamily="50" charset="-128"/>
                </a:rPr>
                <a:t>毎年度、取組の進捗状況を把握・検証・公表</a:t>
              </a:r>
              <a:endParaRPr kumimoji="1" lang="ja-JP" altLang="en-US" sz="900" dirty="0">
                <a:latin typeface="+mn-ea"/>
                <a:cs typeface="メイリオ" panose="020B0604030504040204" pitchFamily="50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3610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153</Words>
  <Application>Microsoft Office PowerPoint</Application>
  <PresentationFormat>A4 210 x 297 mm</PresentationFormat>
  <Paragraphs>39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ＭＳ Ｐゴシック</vt:lpstr>
      <vt:lpstr>メイリオ</vt:lpstr>
      <vt:lpstr>游ゴシック</vt:lpstr>
      <vt:lpstr>Arial</vt:lpstr>
      <vt:lpstr>Calibri</vt:lpstr>
      <vt:lpstr>Office ​​テーマ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cp:lastModifiedBy>森岡 昇則(morioka takanori)</cp:lastModifiedBy>
  <cp:revision>5</cp:revision>
  <dcterms:modified xsi:type="dcterms:W3CDTF">2021-03-23T01:07:03Z</dcterms:modified>
</cp:coreProperties>
</file>